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Folie mittels Klicken verschieben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de-DE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Format der Notizen mittels Klicken bearbeiten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l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08A6C4F0-DC03-4251-8D08-5542AEFB40AA}" type="slidenum">
              <a:rPr lang="de-DE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lang="de-DE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A56B6ED-3CAF-47B9-82A6-C75B0FADC005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BD4F908-3013-4570-9693-D3313D3318CD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4647A87-4B0A-41DD-A37E-0394A3D501D7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9258AB4-3E1C-4CFE-98BC-853DD551047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FAAFB4C-2FBF-432D-B6F9-54276F2ACB2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DBCC07C-B1B3-4579-8D67-E9A7D244EC0D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4982959-5364-42AE-9E56-2062B11714D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de-DE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l">
              <a:buNone/>
              <a:defRPr lang="de-DE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>
              <a:buNone/>
            </a:pPr>
            <a:r>
              <a:rPr lang="de-DE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Format des Titeltextes durch Klicken bearbeiten</a:t>
            </a:r>
            <a:endParaRPr lang="de-DE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Format des Gliederungstextes durch Klicken bearbeiten</a:t>
            </a:r>
            <a:endParaRPr lang="de-DE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Zweite Gliederungsebene</a:t>
            </a:r>
            <a:endParaRPr lang="de-DE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Dritte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Vierte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Fünfte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Sechste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Siebte Gliederungsebene</a:t>
            </a:r>
            <a:endParaRPr lang="de-DE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A2B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0"/>
          <p:cNvSpPr/>
          <p:nvPr/>
        </p:nvSpPr>
        <p:spPr>
          <a:xfrm>
            <a:off x="6949440" y="0"/>
            <a:ext cx="2194200" cy="5143320"/>
          </a:xfrm>
          <a:prstGeom prst="rect">
            <a:avLst/>
          </a:prstGeom>
          <a:solidFill>
            <a:srgbClr val="162240"/>
          </a:solidFill>
          <a:ln w="12700">
            <a:solidFill>
              <a:srgbClr val="16224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Shape 1"/>
          <p:cNvSpPr/>
          <p:nvPr/>
        </p:nvSpPr>
        <p:spPr>
          <a:xfrm>
            <a:off x="8321040" y="0"/>
            <a:ext cx="822600" cy="5143320"/>
          </a:xfrm>
          <a:prstGeom prst="rect">
            <a:avLst/>
          </a:prstGeom>
          <a:solidFill>
            <a:srgbClr val="0E1830"/>
          </a:solidFill>
          <a:ln w="12700">
            <a:solidFill>
              <a:srgbClr val="0E183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Shape 2"/>
          <p:cNvSpPr/>
          <p:nvPr/>
        </p:nvSpPr>
        <p:spPr>
          <a:xfrm>
            <a:off x="457200" y="320040"/>
            <a:ext cx="566640" cy="56664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3"/>
          <p:cNvSpPr/>
          <p:nvPr/>
        </p:nvSpPr>
        <p:spPr>
          <a:xfrm>
            <a:off x="457200" y="320040"/>
            <a:ext cx="566640" cy="56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</a:t>
            </a:r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Shape 4"/>
          <p:cNvSpPr/>
          <p:nvPr/>
        </p:nvSpPr>
        <p:spPr>
          <a:xfrm>
            <a:off x="1143000" y="320040"/>
            <a:ext cx="566640" cy="5666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" name="Text 5"/>
          <p:cNvSpPr/>
          <p:nvPr/>
        </p:nvSpPr>
        <p:spPr>
          <a:xfrm>
            <a:off x="1143000" y="320040"/>
            <a:ext cx="566640" cy="56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</a:t>
            </a:r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" name="Shape 6"/>
          <p:cNvSpPr/>
          <p:nvPr/>
        </p:nvSpPr>
        <p:spPr>
          <a:xfrm>
            <a:off x="1828800" y="320040"/>
            <a:ext cx="566640" cy="56664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7"/>
          <p:cNvSpPr/>
          <p:nvPr/>
        </p:nvSpPr>
        <p:spPr>
          <a:xfrm>
            <a:off x="1828800" y="320040"/>
            <a:ext cx="566640" cy="56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</a:t>
            </a:r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Text 8"/>
          <p:cNvSpPr/>
          <p:nvPr/>
        </p:nvSpPr>
        <p:spPr>
          <a:xfrm>
            <a:off x="457200" y="1051560"/>
            <a:ext cx="6400440" cy="15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15000"/>
              </a:lnSpc>
              <a:tabLst>
                <a:tab pos="0" algn="l"/>
              </a:tabLst>
            </a:pPr>
            <a:r>
              <a:rPr lang="en-US" sz="4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Satzbau</a:t>
            </a:r>
            <a:endParaRPr lang="de-DE" sz="4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15000"/>
              </a:lnSpc>
              <a:tabLst>
                <a:tab pos="0" algn="l"/>
              </a:tabLst>
            </a:pPr>
            <a:r>
              <a:rPr lang="en-US" sz="4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im Englischen</a:t>
            </a:r>
            <a:endParaRPr lang="de-DE" sz="4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9"/>
          <p:cNvSpPr/>
          <p:nvPr/>
        </p:nvSpPr>
        <p:spPr>
          <a:xfrm>
            <a:off x="457200" y="2697480"/>
            <a:ext cx="64004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5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Sentence Structure – Rules, Examples &amp; Exercises</a:t>
            </a:r>
            <a:endParaRPr lang="de-DE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" name="Shape 10"/>
          <p:cNvSpPr/>
          <p:nvPr/>
        </p:nvSpPr>
        <p:spPr>
          <a:xfrm>
            <a:off x="457200" y="3273480"/>
            <a:ext cx="2925720" cy="4536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720" rIns="90000" bIns="72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Text 11"/>
          <p:cNvSpPr/>
          <p:nvPr/>
        </p:nvSpPr>
        <p:spPr>
          <a:xfrm>
            <a:off x="457200" y="3429000"/>
            <a:ext cx="6400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8899BB"/>
                </a:solidFill>
                <a:effectLst/>
                <a:uFillTx/>
                <a:latin typeface="Calibri"/>
                <a:ea typeface="Calibri"/>
              </a:rPr>
              <a:t>Klasse E2FS1  ·  Felix Diekmann, Philipp König, Nico Huchatz</a:t>
            </a:r>
            <a:endParaRPr lang="de-DE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" name="Text 12"/>
          <p:cNvSpPr/>
          <p:nvPr/>
        </p:nvSpPr>
        <p:spPr>
          <a:xfrm>
            <a:off x="457200" y="4709160"/>
            <a:ext cx="36572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667799"/>
                </a:solidFill>
                <a:effectLst/>
                <a:uFillTx/>
                <a:latin typeface="Calibri"/>
                <a:ea typeface="Calibri"/>
              </a:rPr>
              <a:t>Dauer: ca. 5–10 Minuten</a:t>
            </a:r>
            <a:endParaRPr lang="de-DE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0"/>
          <p:cNvSpPr/>
          <p:nvPr/>
        </p:nvSpPr>
        <p:spPr>
          <a:xfrm>
            <a:off x="0" y="0"/>
            <a:ext cx="9143640" cy="6580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" name="Text 1"/>
          <p:cNvSpPr/>
          <p:nvPr/>
        </p:nvSpPr>
        <p:spPr>
          <a:xfrm>
            <a:off x="411480" y="0"/>
            <a:ext cx="83206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1.  Grundregel: S – V – O</a:t>
            </a:r>
            <a:endParaRPr lang="de-DE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Text 2"/>
          <p:cNvSpPr/>
          <p:nvPr/>
        </p:nvSpPr>
        <p:spPr>
          <a:xfrm>
            <a:off x="411480" y="777240"/>
            <a:ext cx="832068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Englisch ist eine SVO-Sprache – die Reihenfolge ist (fast) immer fest!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Shape 3"/>
          <p:cNvSpPr/>
          <p:nvPr/>
        </p:nvSpPr>
        <p:spPr>
          <a:xfrm>
            <a:off x="274320" y="1234440"/>
            <a:ext cx="1992960" cy="1023840"/>
          </a:xfrm>
          <a:prstGeom prst="rect">
            <a:avLst/>
          </a:prstGeom>
          <a:solidFill>
            <a:srgbClr val="E8F1FB"/>
          </a:solidFill>
          <a:ln w="1905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Text 4"/>
          <p:cNvSpPr/>
          <p:nvPr/>
        </p:nvSpPr>
        <p:spPr>
          <a:xfrm>
            <a:off x="274320" y="1234440"/>
            <a:ext cx="199296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Subjekt (S)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" name="Text 5"/>
          <p:cNvSpPr/>
          <p:nvPr/>
        </p:nvSpPr>
        <p:spPr>
          <a:xfrm>
            <a:off x="274320" y="1636920"/>
            <a:ext cx="19929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She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Shape 6"/>
          <p:cNvSpPr/>
          <p:nvPr/>
        </p:nvSpPr>
        <p:spPr>
          <a:xfrm>
            <a:off x="2267640" y="1746360"/>
            <a:ext cx="182880" cy="360"/>
          </a:xfrm>
          <a:prstGeom prst="line">
            <a:avLst/>
          </a:prstGeom>
          <a:ln w="19050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Shape 7"/>
          <p:cNvSpPr/>
          <p:nvPr/>
        </p:nvSpPr>
        <p:spPr>
          <a:xfrm>
            <a:off x="2450520" y="1234440"/>
            <a:ext cx="1992960" cy="1023840"/>
          </a:xfrm>
          <a:prstGeom prst="rect">
            <a:avLst/>
          </a:prstGeom>
          <a:solidFill>
            <a:srgbClr val="E1F5EE"/>
          </a:solidFill>
          <a:ln w="1905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8"/>
          <p:cNvSpPr/>
          <p:nvPr/>
        </p:nvSpPr>
        <p:spPr>
          <a:xfrm>
            <a:off x="2450520" y="1234440"/>
            <a:ext cx="199296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Verb (V)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Text 9"/>
          <p:cNvSpPr/>
          <p:nvPr/>
        </p:nvSpPr>
        <p:spPr>
          <a:xfrm>
            <a:off x="2450520" y="1636920"/>
            <a:ext cx="19929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reads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3" name="Shape 10"/>
          <p:cNvSpPr/>
          <p:nvPr/>
        </p:nvSpPr>
        <p:spPr>
          <a:xfrm>
            <a:off x="4443840" y="1746360"/>
            <a:ext cx="182880" cy="360"/>
          </a:xfrm>
          <a:prstGeom prst="line">
            <a:avLst/>
          </a:prstGeom>
          <a:ln w="19050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Shape 11"/>
          <p:cNvSpPr/>
          <p:nvPr/>
        </p:nvSpPr>
        <p:spPr>
          <a:xfrm>
            <a:off x="4626720" y="1234440"/>
            <a:ext cx="1992960" cy="1023840"/>
          </a:xfrm>
          <a:prstGeom prst="rect">
            <a:avLst/>
          </a:prstGeom>
          <a:solidFill>
            <a:srgbClr val="FDF0E0"/>
          </a:solidFill>
          <a:ln w="1905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12"/>
          <p:cNvSpPr/>
          <p:nvPr/>
        </p:nvSpPr>
        <p:spPr>
          <a:xfrm>
            <a:off x="4626720" y="1234440"/>
            <a:ext cx="199296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Objekt (O)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Text 13"/>
          <p:cNvSpPr/>
          <p:nvPr/>
        </p:nvSpPr>
        <p:spPr>
          <a:xfrm>
            <a:off x="4626720" y="1636920"/>
            <a:ext cx="19929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i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a book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14"/>
          <p:cNvSpPr/>
          <p:nvPr/>
        </p:nvSpPr>
        <p:spPr>
          <a:xfrm>
            <a:off x="6620040" y="1746360"/>
            <a:ext cx="182880" cy="360"/>
          </a:xfrm>
          <a:prstGeom prst="line">
            <a:avLst/>
          </a:prstGeom>
          <a:ln w="19050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" name="Shape 15"/>
          <p:cNvSpPr/>
          <p:nvPr/>
        </p:nvSpPr>
        <p:spPr>
          <a:xfrm>
            <a:off x="6803280" y="1234440"/>
            <a:ext cx="1992960" cy="1023840"/>
          </a:xfrm>
          <a:prstGeom prst="rect">
            <a:avLst/>
          </a:prstGeom>
          <a:solidFill>
            <a:srgbClr val="F4F3EE"/>
          </a:solidFill>
          <a:ln w="19050">
            <a:solidFill>
              <a:srgbClr val="77777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16"/>
          <p:cNvSpPr/>
          <p:nvPr/>
        </p:nvSpPr>
        <p:spPr>
          <a:xfrm>
            <a:off x="6803280" y="1234440"/>
            <a:ext cx="1992960" cy="40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777775"/>
                </a:solidFill>
                <a:effectLst/>
                <a:uFillTx/>
                <a:latin typeface="Calibri"/>
                <a:ea typeface="Calibri"/>
              </a:rPr>
              <a:t>Adjunkt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Text 17"/>
          <p:cNvSpPr/>
          <p:nvPr/>
        </p:nvSpPr>
        <p:spPr>
          <a:xfrm>
            <a:off x="6803280" y="1636920"/>
            <a:ext cx="19929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i="1" u="none" strike="noStrike">
                <a:solidFill>
                  <a:srgbClr val="777775"/>
                </a:solidFill>
                <a:effectLst/>
                <a:uFillTx/>
                <a:latin typeface="Calibri"/>
                <a:ea typeface="Calibri"/>
              </a:rPr>
              <a:t>every day</a:t>
            </a:r>
            <a:endParaRPr lang="de-DE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Shape 18"/>
          <p:cNvSpPr/>
          <p:nvPr/>
        </p:nvSpPr>
        <p:spPr>
          <a:xfrm>
            <a:off x="274320" y="2423160"/>
            <a:ext cx="8595000" cy="1005480"/>
          </a:xfrm>
          <a:prstGeom prst="rect">
            <a:avLst/>
          </a:prstGeom>
          <a:solidFill>
            <a:srgbClr val="E8F1FB"/>
          </a:solidFill>
          <a:ln w="635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Shape 19"/>
          <p:cNvSpPr/>
          <p:nvPr/>
        </p:nvSpPr>
        <p:spPr>
          <a:xfrm>
            <a:off x="274320" y="2423160"/>
            <a:ext cx="63720" cy="100548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20"/>
          <p:cNvSpPr/>
          <p:nvPr/>
        </p:nvSpPr>
        <p:spPr>
          <a:xfrm>
            <a:off x="457200" y="2487240"/>
            <a:ext cx="822924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Adjektive VOR dem Nomen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Text 21"/>
          <p:cNvSpPr/>
          <p:nvPr/>
        </p:nvSpPr>
        <p:spPr>
          <a:xfrm>
            <a:off x="457200" y="2898720"/>
            <a:ext cx="822924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"a beautiful day"  –  NICHT: "a day beautiful"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Shape 22"/>
          <p:cNvSpPr/>
          <p:nvPr/>
        </p:nvSpPr>
        <p:spPr>
          <a:xfrm>
            <a:off x="274320" y="3630240"/>
            <a:ext cx="8595000" cy="1005480"/>
          </a:xfrm>
          <a:prstGeom prst="rect">
            <a:avLst/>
          </a:prstGeom>
          <a:solidFill>
            <a:srgbClr val="E1F5EE"/>
          </a:solidFill>
          <a:ln w="635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" name="Shape 23"/>
          <p:cNvSpPr/>
          <p:nvPr/>
        </p:nvSpPr>
        <p:spPr>
          <a:xfrm>
            <a:off x="274320" y="3630240"/>
            <a:ext cx="63720" cy="100548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7" name="Text 24"/>
          <p:cNvSpPr/>
          <p:nvPr/>
        </p:nvSpPr>
        <p:spPr>
          <a:xfrm>
            <a:off x="457200" y="3694320"/>
            <a:ext cx="822924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Adverbien der Haeufigkeit: zwischen S und V (nach be)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" name="Text 25"/>
          <p:cNvSpPr/>
          <p:nvPr/>
        </p:nvSpPr>
        <p:spPr>
          <a:xfrm>
            <a:off x="457200" y="4105800"/>
            <a:ext cx="822924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She always arrives early.   |   He is never late.</a:t>
            </a:r>
            <a:endParaRPr lang="de-DE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0"/>
          <p:cNvSpPr/>
          <p:nvPr/>
        </p:nvSpPr>
        <p:spPr>
          <a:xfrm>
            <a:off x="0" y="0"/>
            <a:ext cx="9143640" cy="6580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0" name="Text 1"/>
          <p:cNvSpPr/>
          <p:nvPr/>
        </p:nvSpPr>
        <p:spPr>
          <a:xfrm>
            <a:off x="411480" y="0"/>
            <a:ext cx="83206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2.  Satzarten (Sentence Types)</a:t>
            </a:r>
            <a:endParaRPr lang="de-DE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Shape 2"/>
          <p:cNvSpPr/>
          <p:nvPr/>
        </p:nvSpPr>
        <p:spPr>
          <a:xfrm>
            <a:off x="274320" y="804600"/>
            <a:ext cx="4160160" cy="1919880"/>
          </a:xfrm>
          <a:prstGeom prst="rect">
            <a:avLst/>
          </a:prstGeom>
          <a:solidFill>
            <a:srgbClr val="E8F1FB"/>
          </a:solidFill>
          <a:ln w="9525">
            <a:solidFill>
              <a:srgbClr val="1E6FBF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2" name="Shape 3"/>
          <p:cNvSpPr/>
          <p:nvPr/>
        </p:nvSpPr>
        <p:spPr>
          <a:xfrm>
            <a:off x="274320" y="804600"/>
            <a:ext cx="63720" cy="191988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" name="Text 4"/>
          <p:cNvSpPr/>
          <p:nvPr/>
        </p:nvSpPr>
        <p:spPr>
          <a:xfrm>
            <a:off x="457200" y="896040"/>
            <a:ext cx="384012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Aussagesatz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Text 5"/>
          <p:cNvSpPr/>
          <p:nvPr/>
        </p:nvSpPr>
        <p:spPr>
          <a:xfrm>
            <a:off x="457200" y="1207080"/>
            <a:ext cx="38401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Declarative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Shape 6"/>
          <p:cNvSpPr/>
          <p:nvPr/>
        </p:nvSpPr>
        <p:spPr>
          <a:xfrm>
            <a:off x="457200" y="1517760"/>
            <a:ext cx="3108600" cy="25560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6" name="Text 7"/>
          <p:cNvSpPr/>
          <p:nvPr/>
        </p:nvSpPr>
        <p:spPr>
          <a:xfrm>
            <a:off x="457200" y="1517760"/>
            <a:ext cx="31086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 + V + (O)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8"/>
          <p:cNvSpPr/>
          <p:nvPr/>
        </p:nvSpPr>
        <p:spPr>
          <a:xfrm>
            <a:off x="457200" y="1865520"/>
            <a:ext cx="374868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She works hard every day.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8" name="Shape 9"/>
          <p:cNvSpPr/>
          <p:nvPr/>
        </p:nvSpPr>
        <p:spPr>
          <a:xfrm>
            <a:off x="4709160" y="804600"/>
            <a:ext cx="4160160" cy="1919880"/>
          </a:xfrm>
          <a:prstGeom prst="rect">
            <a:avLst/>
          </a:prstGeom>
          <a:solidFill>
            <a:srgbClr val="E1F5EE"/>
          </a:solidFill>
          <a:ln w="9525">
            <a:solidFill>
              <a:srgbClr val="0F7B6C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9" name="Shape 10"/>
          <p:cNvSpPr/>
          <p:nvPr/>
        </p:nvSpPr>
        <p:spPr>
          <a:xfrm>
            <a:off x="4709160" y="804600"/>
            <a:ext cx="63720" cy="191988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0" name="Text 11"/>
          <p:cNvSpPr/>
          <p:nvPr/>
        </p:nvSpPr>
        <p:spPr>
          <a:xfrm>
            <a:off x="4892040" y="896040"/>
            <a:ext cx="384012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Fragesatz (Y/N)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Text 12"/>
          <p:cNvSpPr/>
          <p:nvPr/>
        </p:nvSpPr>
        <p:spPr>
          <a:xfrm>
            <a:off x="4892040" y="1207080"/>
            <a:ext cx="38401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Interrogative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Shape 13"/>
          <p:cNvSpPr/>
          <p:nvPr/>
        </p:nvSpPr>
        <p:spPr>
          <a:xfrm>
            <a:off x="4892040" y="1517760"/>
            <a:ext cx="3108600" cy="25560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3" name="Text 14"/>
          <p:cNvSpPr/>
          <p:nvPr/>
        </p:nvSpPr>
        <p:spPr>
          <a:xfrm>
            <a:off x="4892040" y="1517760"/>
            <a:ext cx="31086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Aux + S + V + (O)?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15"/>
          <p:cNvSpPr/>
          <p:nvPr/>
        </p:nvSpPr>
        <p:spPr>
          <a:xfrm>
            <a:off x="4892040" y="1865520"/>
            <a:ext cx="374868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Does she work here?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Shape 16"/>
          <p:cNvSpPr/>
          <p:nvPr/>
        </p:nvSpPr>
        <p:spPr>
          <a:xfrm>
            <a:off x="274320" y="2889360"/>
            <a:ext cx="4160160" cy="1919880"/>
          </a:xfrm>
          <a:prstGeom prst="rect">
            <a:avLst/>
          </a:prstGeom>
          <a:solidFill>
            <a:srgbClr val="FDF0E0"/>
          </a:solidFill>
          <a:ln w="9525">
            <a:solidFill>
              <a:srgbClr val="B06A10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Shape 17"/>
          <p:cNvSpPr/>
          <p:nvPr/>
        </p:nvSpPr>
        <p:spPr>
          <a:xfrm>
            <a:off x="274320" y="2889360"/>
            <a:ext cx="63720" cy="191988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" name="Text 18"/>
          <p:cNvSpPr/>
          <p:nvPr/>
        </p:nvSpPr>
        <p:spPr>
          <a:xfrm>
            <a:off x="457200" y="2980800"/>
            <a:ext cx="384012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Wh-Frage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Text 19"/>
          <p:cNvSpPr/>
          <p:nvPr/>
        </p:nvSpPr>
        <p:spPr>
          <a:xfrm>
            <a:off x="457200" y="3291840"/>
            <a:ext cx="38401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Wh-Question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Shape 20"/>
          <p:cNvSpPr/>
          <p:nvPr/>
        </p:nvSpPr>
        <p:spPr>
          <a:xfrm>
            <a:off x="457200" y="3602880"/>
            <a:ext cx="3108600" cy="25560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0" name="Text 21"/>
          <p:cNvSpPr/>
          <p:nvPr/>
        </p:nvSpPr>
        <p:spPr>
          <a:xfrm>
            <a:off x="457200" y="3602880"/>
            <a:ext cx="31086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Wh- + Aux + S + V?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22"/>
          <p:cNvSpPr/>
          <p:nvPr/>
        </p:nvSpPr>
        <p:spPr>
          <a:xfrm>
            <a:off x="457200" y="3950280"/>
            <a:ext cx="374868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Where do you live?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Shape 23"/>
          <p:cNvSpPr/>
          <p:nvPr/>
        </p:nvSpPr>
        <p:spPr>
          <a:xfrm>
            <a:off x="4709160" y="2889360"/>
            <a:ext cx="4160160" cy="1919880"/>
          </a:xfrm>
          <a:prstGeom prst="rect">
            <a:avLst/>
          </a:prstGeom>
          <a:solidFill>
            <a:srgbClr val="F5E8F0"/>
          </a:solidFill>
          <a:ln w="9525">
            <a:solidFill>
              <a:srgbClr val="6D2E46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3" name="Shape 24"/>
          <p:cNvSpPr/>
          <p:nvPr/>
        </p:nvSpPr>
        <p:spPr>
          <a:xfrm>
            <a:off x="4709160" y="2889360"/>
            <a:ext cx="63720" cy="1919880"/>
          </a:xfrm>
          <a:prstGeom prst="rect">
            <a:avLst/>
          </a:prstGeom>
          <a:solidFill>
            <a:srgbClr val="6D2E46"/>
          </a:solidFill>
          <a:ln w="12700">
            <a:solidFill>
              <a:srgbClr val="6D2E4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25"/>
          <p:cNvSpPr/>
          <p:nvPr/>
        </p:nvSpPr>
        <p:spPr>
          <a:xfrm>
            <a:off x="4892040" y="2980800"/>
            <a:ext cx="384012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6D2E46"/>
                </a:solidFill>
                <a:effectLst/>
                <a:uFillTx/>
                <a:latin typeface="Calibri"/>
                <a:ea typeface="Calibri"/>
              </a:rPr>
              <a:t>Aufforderung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5" name="Text 26"/>
          <p:cNvSpPr/>
          <p:nvPr/>
        </p:nvSpPr>
        <p:spPr>
          <a:xfrm>
            <a:off x="4892040" y="3291840"/>
            <a:ext cx="38401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6D2E46"/>
                </a:solidFill>
                <a:effectLst/>
                <a:uFillTx/>
                <a:latin typeface="Calibri"/>
                <a:ea typeface="Calibri"/>
              </a:rPr>
              <a:t>Imperative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Shape 27"/>
          <p:cNvSpPr/>
          <p:nvPr/>
        </p:nvSpPr>
        <p:spPr>
          <a:xfrm>
            <a:off x="4892040" y="3602880"/>
            <a:ext cx="3108600" cy="255600"/>
          </a:xfrm>
          <a:prstGeom prst="rect">
            <a:avLst/>
          </a:prstGeom>
          <a:solidFill>
            <a:srgbClr val="6D2E46"/>
          </a:solidFill>
          <a:ln w="12700">
            <a:solidFill>
              <a:srgbClr val="6D2E4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7" name="Text 28"/>
          <p:cNvSpPr/>
          <p:nvPr/>
        </p:nvSpPr>
        <p:spPr>
          <a:xfrm>
            <a:off x="4892040" y="3602880"/>
            <a:ext cx="31086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 + (O)  [kein Subjekt]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Text 29"/>
          <p:cNvSpPr/>
          <p:nvPr/>
        </p:nvSpPr>
        <p:spPr>
          <a:xfrm>
            <a:off x="4892040" y="3950280"/>
            <a:ext cx="374868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6D2E46"/>
                </a:solidFill>
                <a:effectLst/>
                <a:uFillTx/>
                <a:latin typeface="Calibri"/>
                <a:ea typeface="Calibri"/>
              </a:rPr>
              <a:t>Close the door, please!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0"/>
          <p:cNvSpPr/>
          <p:nvPr/>
        </p:nvSpPr>
        <p:spPr>
          <a:xfrm>
            <a:off x="0" y="0"/>
            <a:ext cx="9143640" cy="6580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1"/>
          <p:cNvSpPr/>
          <p:nvPr/>
        </p:nvSpPr>
        <p:spPr>
          <a:xfrm>
            <a:off x="411480" y="0"/>
            <a:ext cx="83206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3.  Satzkomplexitaet (Sentence Complexity)</a:t>
            </a:r>
            <a:endParaRPr lang="de-DE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Shape 2"/>
          <p:cNvSpPr/>
          <p:nvPr/>
        </p:nvSpPr>
        <p:spPr>
          <a:xfrm>
            <a:off x="274320" y="804600"/>
            <a:ext cx="8595000" cy="1170000"/>
          </a:xfrm>
          <a:prstGeom prst="rect">
            <a:avLst/>
          </a:prstGeom>
          <a:solidFill>
            <a:srgbClr val="E8F1FB"/>
          </a:solidFill>
          <a:ln w="9525">
            <a:solidFill>
              <a:srgbClr val="1E6FBF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2" name="Shape 3"/>
          <p:cNvSpPr/>
          <p:nvPr/>
        </p:nvSpPr>
        <p:spPr>
          <a:xfrm>
            <a:off x="274320" y="804600"/>
            <a:ext cx="63720" cy="117000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3" name="Text 4"/>
          <p:cNvSpPr/>
          <p:nvPr/>
        </p:nvSpPr>
        <p:spPr>
          <a:xfrm>
            <a:off x="457200" y="868680"/>
            <a:ext cx="502884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Simple Sentence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Shape 5"/>
          <p:cNvSpPr/>
          <p:nvPr/>
        </p:nvSpPr>
        <p:spPr>
          <a:xfrm>
            <a:off x="457200" y="1216080"/>
            <a:ext cx="3474360" cy="27396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5" name="Text 6"/>
          <p:cNvSpPr/>
          <p:nvPr/>
        </p:nvSpPr>
        <p:spPr>
          <a:xfrm>
            <a:off x="457200" y="1216080"/>
            <a:ext cx="34743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 Hauptsatz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7"/>
          <p:cNvSpPr/>
          <p:nvPr/>
        </p:nvSpPr>
        <p:spPr>
          <a:xfrm>
            <a:off x="457200" y="1581840"/>
            <a:ext cx="81378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He runs every day.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7" name="Shape 8"/>
          <p:cNvSpPr/>
          <p:nvPr/>
        </p:nvSpPr>
        <p:spPr>
          <a:xfrm>
            <a:off x="274320" y="2139840"/>
            <a:ext cx="8595000" cy="1170000"/>
          </a:xfrm>
          <a:prstGeom prst="rect">
            <a:avLst/>
          </a:prstGeom>
          <a:solidFill>
            <a:srgbClr val="E1F5EE"/>
          </a:solidFill>
          <a:ln w="9525">
            <a:solidFill>
              <a:srgbClr val="0F7B6C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8" name="Shape 9"/>
          <p:cNvSpPr/>
          <p:nvPr/>
        </p:nvSpPr>
        <p:spPr>
          <a:xfrm>
            <a:off x="274320" y="2139840"/>
            <a:ext cx="63720" cy="117000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9" name="Text 10"/>
          <p:cNvSpPr/>
          <p:nvPr/>
        </p:nvSpPr>
        <p:spPr>
          <a:xfrm>
            <a:off x="457200" y="2203560"/>
            <a:ext cx="502884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Compound Sentence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Shape 11"/>
          <p:cNvSpPr/>
          <p:nvPr/>
        </p:nvSpPr>
        <p:spPr>
          <a:xfrm>
            <a:off x="457200" y="2551320"/>
            <a:ext cx="3474360" cy="27396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1" name="Text 12"/>
          <p:cNvSpPr/>
          <p:nvPr/>
        </p:nvSpPr>
        <p:spPr>
          <a:xfrm>
            <a:off x="457200" y="2551320"/>
            <a:ext cx="34743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Hauptsatz + FANBOYS + Hauptsatz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Text 13"/>
          <p:cNvSpPr/>
          <p:nvPr/>
        </p:nvSpPr>
        <p:spPr>
          <a:xfrm>
            <a:off x="457200" y="2917080"/>
            <a:ext cx="81378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She studied hard, but she failed.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Shape 14"/>
          <p:cNvSpPr/>
          <p:nvPr/>
        </p:nvSpPr>
        <p:spPr>
          <a:xfrm>
            <a:off x="274320" y="3474720"/>
            <a:ext cx="8595000" cy="1170000"/>
          </a:xfrm>
          <a:prstGeom prst="rect">
            <a:avLst/>
          </a:prstGeom>
          <a:solidFill>
            <a:srgbClr val="FDF0E0"/>
          </a:solidFill>
          <a:ln w="9525">
            <a:solidFill>
              <a:srgbClr val="B06A10"/>
            </a:solidFill>
            <a:round/>
          </a:ln>
          <a:effectLst>
            <a:outerShdw algn="bl" blurRad="63360" dir="8100000" dist="25455" kx="0" ky="0" rotWithShape="0" sx="100000" sy="100000">
              <a:srgbClr val="000000">
                <a:alpha val="12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Shape 15"/>
          <p:cNvSpPr/>
          <p:nvPr/>
        </p:nvSpPr>
        <p:spPr>
          <a:xfrm>
            <a:off x="274320" y="3474720"/>
            <a:ext cx="63720" cy="117000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5" name="Text 16"/>
          <p:cNvSpPr/>
          <p:nvPr/>
        </p:nvSpPr>
        <p:spPr>
          <a:xfrm>
            <a:off x="457200" y="3538800"/>
            <a:ext cx="502884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Complex Sentence</a:t>
            </a:r>
            <a:endParaRPr lang="de-DE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Shape 17"/>
          <p:cNvSpPr/>
          <p:nvPr/>
        </p:nvSpPr>
        <p:spPr>
          <a:xfrm>
            <a:off x="457200" y="3886200"/>
            <a:ext cx="3474360" cy="27396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7" name="Text 18"/>
          <p:cNvSpPr/>
          <p:nvPr/>
        </p:nvSpPr>
        <p:spPr>
          <a:xfrm>
            <a:off x="457200" y="3886200"/>
            <a:ext cx="347436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Hauptsatz + Nebensatz (subordinate)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Text 19"/>
          <p:cNvSpPr/>
          <p:nvPr/>
        </p:nvSpPr>
        <p:spPr>
          <a:xfrm>
            <a:off x="457200" y="4251960"/>
            <a:ext cx="81378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Although it rained, we went out.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Shape 20"/>
          <p:cNvSpPr/>
          <p:nvPr/>
        </p:nvSpPr>
        <p:spPr>
          <a:xfrm>
            <a:off x="274320" y="4663440"/>
            <a:ext cx="8595000" cy="347040"/>
          </a:xfrm>
          <a:prstGeom prst="rect">
            <a:avLst/>
          </a:prstGeom>
          <a:solidFill>
            <a:srgbClr val="E1F5EE"/>
          </a:solidFill>
          <a:ln w="635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21"/>
          <p:cNvSpPr/>
          <p:nvPr/>
        </p:nvSpPr>
        <p:spPr>
          <a:xfrm>
            <a:off x="365760" y="4663440"/>
            <a:ext cx="841212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FANBOYS  =  For  ·  And  ·  Nor  ·  But  ·  Or  ·  Yet  ·  So    —    Vor FANBOYS kommt immer ein Komma!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0"/>
          <p:cNvSpPr/>
          <p:nvPr/>
        </p:nvSpPr>
        <p:spPr>
          <a:xfrm>
            <a:off x="0" y="0"/>
            <a:ext cx="9143640" cy="6580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 1"/>
          <p:cNvSpPr/>
          <p:nvPr/>
        </p:nvSpPr>
        <p:spPr>
          <a:xfrm>
            <a:off x="411480" y="0"/>
            <a:ext cx="83206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4.  Fragen bilden  &amp;  5.  Verneinung</a:t>
            </a:r>
            <a:endParaRPr lang="de-DE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Text 2"/>
          <p:cNvSpPr/>
          <p:nvPr/>
        </p:nvSpPr>
        <p:spPr>
          <a:xfrm>
            <a:off x="274320" y="777240"/>
            <a:ext cx="416016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Fragen bilden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Shape 3"/>
          <p:cNvSpPr/>
          <p:nvPr/>
        </p:nvSpPr>
        <p:spPr>
          <a:xfrm>
            <a:off x="274320" y="1188720"/>
            <a:ext cx="4160160" cy="1554120"/>
          </a:xfrm>
          <a:prstGeom prst="rect">
            <a:avLst/>
          </a:prstGeom>
          <a:solidFill>
            <a:srgbClr val="E8F1FB"/>
          </a:solidFill>
          <a:ln w="635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Shape 4"/>
          <p:cNvSpPr/>
          <p:nvPr/>
        </p:nvSpPr>
        <p:spPr>
          <a:xfrm>
            <a:off x="274320" y="1188720"/>
            <a:ext cx="63720" cy="1554120"/>
          </a:xfrm>
          <a:prstGeom prst="rect">
            <a:avLst/>
          </a:prstGeom>
          <a:solidFill>
            <a:srgbClr val="1E6FBF"/>
          </a:solidFill>
          <a:ln w="12700">
            <a:solidFill>
              <a:srgbClr val="1E6FB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5"/>
          <p:cNvSpPr/>
          <p:nvPr/>
        </p:nvSpPr>
        <p:spPr>
          <a:xfrm>
            <a:off x="457200" y="1243440"/>
            <a:ext cx="384012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Yes / No – Hilfsverb vor das Subjekt!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Text 6"/>
          <p:cNvSpPr/>
          <p:nvPr/>
        </p:nvSpPr>
        <p:spPr>
          <a:xfrm>
            <a:off x="457200" y="1627560"/>
            <a:ext cx="384012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She likes coffee.  →  Does she like coffee?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 7"/>
          <p:cNvSpPr/>
          <p:nvPr/>
        </p:nvSpPr>
        <p:spPr>
          <a:xfrm>
            <a:off x="457200" y="1947600"/>
            <a:ext cx="384012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They went home.  →  Did they go home?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Text 8"/>
          <p:cNvSpPr/>
          <p:nvPr/>
        </p:nvSpPr>
        <p:spPr>
          <a:xfrm>
            <a:off x="457200" y="2267640"/>
            <a:ext cx="384012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1E6FBF"/>
                </a:solidFill>
                <a:effectLst/>
                <a:uFillTx/>
                <a:latin typeface="Calibri"/>
                <a:ea typeface="Calibri"/>
              </a:rPr>
              <a:t>He can swim.  →  Can he swim?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Shape 9"/>
          <p:cNvSpPr/>
          <p:nvPr/>
        </p:nvSpPr>
        <p:spPr>
          <a:xfrm>
            <a:off x="274320" y="2880360"/>
            <a:ext cx="4160160" cy="1599840"/>
          </a:xfrm>
          <a:prstGeom prst="rect">
            <a:avLst/>
          </a:prstGeom>
          <a:solidFill>
            <a:srgbClr val="E1F5EE"/>
          </a:solidFill>
          <a:ln w="635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Shape 10"/>
          <p:cNvSpPr/>
          <p:nvPr/>
        </p:nvSpPr>
        <p:spPr>
          <a:xfrm>
            <a:off x="274320" y="2880360"/>
            <a:ext cx="63720" cy="1599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 11"/>
          <p:cNvSpPr/>
          <p:nvPr/>
        </p:nvSpPr>
        <p:spPr>
          <a:xfrm>
            <a:off x="457200" y="2944440"/>
            <a:ext cx="384012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Wh-Fragen: Wh- + Aux + S + V?</a:t>
            </a:r>
            <a:endParaRPr lang="de-DE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Shape 12"/>
          <p:cNvSpPr/>
          <p:nvPr/>
        </p:nvSpPr>
        <p:spPr>
          <a:xfrm>
            <a:off x="457200" y="335592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 13"/>
          <p:cNvSpPr/>
          <p:nvPr/>
        </p:nvSpPr>
        <p:spPr>
          <a:xfrm>
            <a:off x="457200" y="335592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who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Shape 14"/>
          <p:cNvSpPr/>
          <p:nvPr/>
        </p:nvSpPr>
        <p:spPr>
          <a:xfrm>
            <a:off x="1755720" y="335592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 15"/>
          <p:cNvSpPr/>
          <p:nvPr/>
        </p:nvSpPr>
        <p:spPr>
          <a:xfrm>
            <a:off x="1755720" y="335592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what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Shape 16"/>
          <p:cNvSpPr/>
          <p:nvPr/>
        </p:nvSpPr>
        <p:spPr>
          <a:xfrm>
            <a:off x="3054240" y="335592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8" name="Text 17"/>
          <p:cNvSpPr/>
          <p:nvPr/>
        </p:nvSpPr>
        <p:spPr>
          <a:xfrm>
            <a:off x="3054240" y="335592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where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Shape 18"/>
          <p:cNvSpPr/>
          <p:nvPr/>
        </p:nvSpPr>
        <p:spPr>
          <a:xfrm>
            <a:off x="457200" y="368496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 19"/>
          <p:cNvSpPr/>
          <p:nvPr/>
        </p:nvSpPr>
        <p:spPr>
          <a:xfrm>
            <a:off x="457200" y="368496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when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Shape 20"/>
          <p:cNvSpPr/>
          <p:nvPr/>
        </p:nvSpPr>
        <p:spPr>
          <a:xfrm>
            <a:off x="1755720" y="368496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2" name="Text 21"/>
          <p:cNvSpPr/>
          <p:nvPr/>
        </p:nvSpPr>
        <p:spPr>
          <a:xfrm>
            <a:off x="1755720" y="368496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why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Shape 22"/>
          <p:cNvSpPr/>
          <p:nvPr/>
        </p:nvSpPr>
        <p:spPr>
          <a:xfrm>
            <a:off x="3054240" y="3684960"/>
            <a:ext cx="1170000" cy="255600"/>
          </a:xfrm>
          <a:prstGeom prst="roundRect">
            <a:avLst>
              <a:gd name="adj" fmla="val 25000"/>
            </a:avLst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4" name="Text 23"/>
          <p:cNvSpPr/>
          <p:nvPr/>
        </p:nvSpPr>
        <p:spPr>
          <a:xfrm>
            <a:off x="3054240" y="3684960"/>
            <a:ext cx="117000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how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 24"/>
          <p:cNvSpPr/>
          <p:nvPr/>
        </p:nvSpPr>
        <p:spPr>
          <a:xfrm>
            <a:off x="457200" y="4160520"/>
            <a:ext cx="38401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Where do you live?  |  What did she say?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Shape 25"/>
          <p:cNvSpPr/>
          <p:nvPr/>
        </p:nvSpPr>
        <p:spPr>
          <a:xfrm>
            <a:off x="4645080" y="749520"/>
            <a:ext cx="360" cy="4251960"/>
          </a:xfrm>
          <a:prstGeom prst="line">
            <a:avLst/>
          </a:prstGeom>
          <a:ln w="6350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Text 26"/>
          <p:cNvSpPr/>
          <p:nvPr/>
        </p:nvSpPr>
        <p:spPr>
          <a:xfrm>
            <a:off x="4754880" y="777240"/>
            <a:ext cx="416016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Verneinung (Negation)</a:t>
            </a:r>
            <a:endParaRPr lang="de-DE" sz="1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 27"/>
          <p:cNvSpPr/>
          <p:nvPr/>
        </p:nvSpPr>
        <p:spPr>
          <a:xfrm>
            <a:off x="4754880" y="1170360"/>
            <a:ext cx="420588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"not" nach dem Hilfsverb. Kein Hilfsverb → do/does/did einfuegen.</a:t>
            </a:r>
            <a:endParaRPr lang="de-DE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Shape 28"/>
          <p:cNvSpPr/>
          <p:nvPr/>
        </p:nvSpPr>
        <p:spPr>
          <a:xfrm>
            <a:off x="4754880" y="1572840"/>
            <a:ext cx="4160160" cy="310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29"/>
          <p:cNvSpPr/>
          <p:nvPr/>
        </p:nvSpPr>
        <p:spPr>
          <a:xfrm>
            <a:off x="4754880" y="1572840"/>
            <a:ext cx="162720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Zeitform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 30"/>
          <p:cNvSpPr/>
          <p:nvPr/>
        </p:nvSpPr>
        <p:spPr>
          <a:xfrm>
            <a:off x="6400800" y="1572840"/>
            <a:ext cx="16455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Verneinung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Text 31"/>
          <p:cNvSpPr/>
          <p:nvPr/>
        </p:nvSpPr>
        <p:spPr>
          <a:xfrm>
            <a:off x="8046720" y="1572840"/>
            <a:ext cx="8499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Kurz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3" name="Shape 32"/>
          <p:cNvSpPr/>
          <p:nvPr/>
        </p:nvSpPr>
        <p:spPr>
          <a:xfrm>
            <a:off x="4754880" y="1883520"/>
            <a:ext cx="4160160" cy="33804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 33"/>
          <p:cNvSpPr/>
          <p:nvPr/>
        </p:nvSpPr>
        <p:spPr>
          <a:xfrm>
            <a:off x="4800600" y="1883520"/>
            <a:ext cx="157248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Present simple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 34"/>
          <p:cNvSpPr/>
          <p:nvPr/>
        </p:nvSpPr>
        <p:spPr>
          <a:xfrm>
            <a:off x="6400800" y="1883520"/>
            <a:ext cx="161820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doesn't / don't + V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 35"/>
          <p:cNvSpPr/>
          <p:nvPr/>
        </p:nvSpPr>
        <p:spPr>
          <a:xfrm>
            <a:off x="8046720" y="1883520"/>
            <a:ext cx="84096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doesn't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Shape 36"/>
          <p:cNvSpPr/>
          <p:nvPr/>
        </p:nvSpPr>
        <p:spPr>
          <a:xfrm>
            <a:off x="4754880" y="2221920"/>
            <a:ext cx="4160160" cy="338040"/>
          </a:xfrm>
          <a:prstGeom prst="rect">
            <a:avLst/>
          </a:prstGeom>
          <a:solidFill>
            <a:srgbClr val="F4F3EE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37"/>
          <p:cNvSpPr/>
          <p:nvPr/>
        </p:nvSpPr>
        <p:spPr>
          <a:xfrm>
            <a:off x="4800600" y="2221920"/>
            <a:ext cx="157248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Past simple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Text 38"/>
          <p:cNvSpPr/>
          <p:nvPr/>
        </p:nvSpPr>
        <p:spPr>
          <a:xfrm>
            <a:off x="6400800" y="2221920"/>
            <a:ext cx="161820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didn't + V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Text 39"/>
          <p:cNvSpPr/>
          <p:nvPr/>
        </p:nvSpPr>
        <p:spPr>
          <a:xfrm>
            <a:off x="8046720" y="2221920"/>
            <a:ext cx="84096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didn't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Shape 40"/>
          <p:cNvSpPr/>
          <p:nvPr/>
        </p:nvSpPr>
        <p:spPr>
          <a:xfrm>
            <a:off x="4754880" y="2560320"/>
            <a:ext cx="4160160" cy="33804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Text 41"/>
          <p:cNvSpPr/>
          <p:nvPr/>
        </p:nvSpPr>
        <p:spPr>
          <a:xfrm>
            <a:off x="4800600" y="2560320"/>
            <a:ext cx="157248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mit 'be'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3" name="Text 42"/>
          <p:cNvSpPr/>
          <p:nvPr/>
        </p:nvSpPr>
        <p:spPr>
          <a:xfrm>
            <a:off x="6400800" y="2560320"/>
            <a:ext cx="161820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isn't / aren't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43"/>
          <p:cNvSpPr/>
          <p:nvPr/>
        </p:nvSpPr>
        <p:spPr>
          <a:xfrm>
            <a:off x="8046720" y="2560320"/>
            <a:ext cx="84096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isn't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44"/>
          <p:cNvSpPr/>
          <p:nvPr/>
        </p:nvSpPr>
        <p:spPr>
          <a:xfrm>
            <a:off x="4754880" y="2898720"/>
            <a:ext cx="4160160" cy="338040"/>
          </a:xfrm>
          <a:prstGeom prst="rect">
            <a:avLst/>
          </a:prstGeom>
          <a:solidFill>
            <a:srgbClr val="F4F3EE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Text 45"/>
          <p:cNvSpPr/>
          <p:nvPr/>
        </p:nvSpPr>
        <p:spPr>
          <a:xfrm>
            <a:off x="4800600" y="2898720"/>
            <a:ext cx="157248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Modalverb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 46"/>
          <p:cNvSpPr/>
          <p:nvPr/>
        </p:nvSpPr>
        <p:spPr>
          <a:xfrm>
            <a:off x="6400800" y="2898720"/>
            <a:ext cx="161820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cannot / couldn't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Text 47"/>
          <p:cNvSpPr/>
          <p:nvPr/>
        </p:nvSpPr>
        <p:spPr>
          <a:xfrm>
            <a:off x="8046720" y="2898720"/>
            <a:ext cx="84096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can't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9" name="Shape 48"/>
          <p:cNvSpPr/>
          <p:nvPr/>
        </p:nvSpPr>
        <p:spPr>
          <a:xfrm>
            <a:off x="4754880" y="3237120"/>
            <a:ext cx="4160160" cy="33804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Text 49"/>
          <p:cNvSpPr/>
          <p:nvPr/>
        </p:nvSpPr>
        <p:spPr>
          <a:xfrm>
            <a:off x="4800600" y="3237120"/>
            <a:ext cx="157248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Future (will)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Text 50"/>
          <p:cNvSpPr/>
          <p:nvPr/>
        </p:nvSpPr>
        <p:spPr>
          <a:xfrm>
            <a:off x="6400800" y="3237120"/>
            <a:ext cx="161820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will not + V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 51"/>
          <p:cNvSpPr/>
          <p:nvPr/>
        </p:nvSpPr>
        <p:spPr>
          <a:xfrm>
            <a:off x="8046720" y="3237120"/>
            <a:ext cx="840960" cy="338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won't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Shape 52"/>
          <p:cNvSpPr/>
          <p:nvPr/>
        </p:nvSpPr>
        <p:spPr>
          <a:xfrm>
            <a:off x="4754880" y="3877200"/>
            <a:ext cx="4160160" cy="749520"/>
          </a:xfrm>
          <a:prstGeom prst="rect">
            <a:avLst/>
          </a:prstGeom>
          <a:solidFill>
            <a:srgbClr val="FDF0E0"/>
          </a:solidFill>
          <a:ln w="635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Shape 53"/>
          <p:cNvSpPr/>
          <p:nvPr/>
        </p:nvSpPr>
        <p:spPr>
          <a:xfrm>
            <a:off x="4754880" y="3877200"/>
            <a:ext cx="63720" cy="749520"/>
          </a:xfrm>
          <a:prstGeom prst="rect">
            <a:avLst/>
          </a:prstGeom>
          <a:solidFill>
            <a:srgbClr val="B06A10"/>
          </a:solidFill>
          <a:ln w="12700">
            <a:solidFill>
              <a:srgbClr val="B06A1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5" name="Text 54"/>
          <p:cNvSpPr/>
          <p:nvPr/>
        </p:nvSpPr>
        <p:spPr>
          <a:xfrm>
            <a:off x="4937760" y="3931920"/>
            <a:ext cx="384012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B06A10"/>
                </a:solidFill>
                <a:effectLst/>
                <a:uFillTx/>
                <a:latin typeface="Calibri"/>
                <a:ea typeface="Calibri"/>
              </a:rPr>
              <a:t>Keine Doppelverneinung!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6" name="Text 55"/>
          <p:cNvSpPr/>
          <p:nvPr/>
        </p:nvSpPr>
        <p:spPr>
          <a:xfrm>
            <a:off x="4937760" y="4224600"/>
            <a:ext cx="384012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✓ "I don't know anything."    ✗ "I don't know nothing."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0"/>
          <p:cNvSpPr/>
          <p:nvPr/>
        </p:nvSpPr>
        <p:spPr>
          <a:xfrm>
            <a:off x="0" y="0"/>
            <a:ext cx="9143640" cy="6580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1"/>
          <p:cNvSpPr/>
          <p:nvPr/>
        </p:nvSpPr>
        <p:spPr>
          <a:xfrm>
            <a:off x="411480" y="0"/>
            <a:ext cx="8320680" cy="658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6.  Typische Fehler – Was oft falsch gemacht wird</a:t>
            </a:r>
            <a:endParaRPr lang="de-DE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Shape 2"/>
          <p:cNvSpPr/>
          <p:nvPr/>
        </p:nvSpPr>
        <p:spPr>
          <a:xfrm>
            <a:off x="274320" y="768240"/>
            <a:ext cx="8595000" cy="310680"/>
          </a:xfrm>
          <a:prstGeom prst="rect">
            <a:avLst/>
          </a:prstGeom>
          <a:solidFill>
            <a:srgbClr val="1A2B4A"/>
          </a:solidFill>
          <a:ln w="12700">
            <a:solidFill>
              <a:srgbClr val="1A2B4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 3"/>
          <p:cNvSpPr/>
          <p:nvPr/>
        </p:nvSpPr>
        <p:spPr>
          <a:xfrm>
            <a:off x="274320" y="768240"/>
            <a:ext cx="182844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Fehlertyp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Text 4"/>
          <p:cNvSpPr/>
          <p:nvPr/>
        </p:nvSpPr>
        <p:spPr>
          <a:xfrm>
            <a:off x="2148840" y="768240"/>
            <a:ext cx="21027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Falsch ✗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 5"/>
          <p:cNvSpPr/>
          <p:nvPr/>
        </p:nvSpPr>
        <p:spPr>
          <a:xfrm>
            <a:off x="4297680" y="768240"/>
            <a:ext cx="210276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Richtig ✓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Text 6"/>
          <p:cNvSpPr/>
          <p:nvPr/>
        </p:nvSpPr>
        <p:spPr>
          <a:xfrm>
            <a:off x="6446520" y="768240"/>
            <a:ext cx="2395440" cy="310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Tipp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Shape 7"/>
          <p:cNvSpPr/>
          <p:nvPr/>
        </p:nvSpPr>
        <p:spPr>
          <a:xfrm>
            <a:off x="274320" y="1078920"/>
            <a:ext cx="8595000" cy="62136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5" name="Text 8"/>
          <p:cNvSpPr/>
          <p:nvPr/>
        </p:nvSpPr>
        <p:spPr>
          <a:xfrm>
            <a:off x="320040" y="107892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Subjekt fehlt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 9"/>
          <p:cNvSpPr/>
          <p:nvPr/>
        </p:nvSpPr>
        <p:spPr>
          <a:xfrm>
            <a:off x="2148840" y="107892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Is raining.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7" name="Text 10"/>
          <p:cNvSpPr/>
          <p:nvPr/>
        </p:nvSpPr>
        <p:spPr>
          <a:xfrm>
            <a:off x="4279320" y="107892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It is raining.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 11"/>
          <p:cNvSpPr/>
          <p:nvPr/>
        </p:nvSpPr>
        <p:spPr>
          <a:xfrm>
            <a:off x="6419160" y="107892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Englisch braucht immer ein Subjekt!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Shape 12"/>
          <p:cNvSpPr/>
          <p:nvPr/>
        </p:nvSpPr>
        <p:spPr>
          <a:xfrm>
            <a:off x="274320" y="1737360"/>
            <a:ext cx="8595000" cy="621360"/>
          </a:xfrm>
          <a:prstGeom prst="rect">
            <a:avLst/>
          </a:prstGeom>
          <a:solidFill>
            <a:srgbClr val="F4F3EE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13"/>
          <p:cNvSpPr/>
          <p:nvPr/>
        </p:nvSpPr>
        <p:spPr>
          <a:xfrm>
            <a:off x="320040" y="173736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Adjektiv-Position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 14"/>
          <p:cNvSpPr/>
          <p:nvPr/>
        </p:nvSpPr>
        <p:spPr>
          <a:xfrm>
            <a:off x="2148840" y="173736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a day beautiful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Text 15"/>
          <p:cNvSpPr/>
          <p:nvPr/>
        </p:nvSpPr>
        <p:spPr>
          <a:xfrm>
            <a:off x="4279320" y="173736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a beautiful day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Text 16"/>
          <p:cNvSpPr/>
          <p:nvPr/>
        </p:nvSpPr>
        <p:spPr>
          <a:xfrm>
            <a:off x="6419160" y="173736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Adjektiv steht VOR dem Nomen.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4" name="Shape 17"/>
          <p:cNvSpPr/>
          <p:nvPr/>
        </p:nvSpPr>
        <p:spPr>
          <a:xfrm>
            <a:off x="274320" y="2395800"/>
            <a:ext cx="8595000" cy="62136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 18"/>
          <p:cNvSpPr/>
          <p:nvPr/>
        </p:nvSpPr>
        <p:spPr>
          <a:xfrm>
            <a:off x="320040" y="239580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Kongruenz (3. P.)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6" name="Text 19"/>
          <p:cNvSpPr/>
          <p:nvPr/>
        </p:nvSpPr>
        <p:spPr>
          <a:xfrm>
            <a:off x="2148840" y="239580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She go to school.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 20"/>
          <p:cNvSpPr/>
          <p:nvPr/>
        </p:nvSpPr>
        <p:spPr>
          <a:xfrm>
            <a:off x="4279320" y="239580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She goes to school.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 21"/>
          <p:cNvSpPr/>
          <p:nvPr/>
        </p:nvSpPr>
        <p:spPr>
          <a:xfrm>
            <a:off x="6419160" y="239580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3. Person Singular Praesens: +s/-es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Shape 22"/>
          <p:cNvSpPr/>
          <p:nvPr/>
        </p:nvSpPr>
        <p:spPr>
          <a:xfrm>
            <a:off x="274320" y="3054240"/>
            <a:ext cx="8595000" cy="621360"/>
          </a:xfrm>
          <a:prstGeom prst="rect">
            <a:avLst/>
          </a:prstGeom>
          <a:solidFill>
            <a:srgbClr val="F4F3EE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 23"/>
          <p:cNvSpPr/>
          <p:nvPr/>
        </p:nvSpPr>
        <p:spPr>
          <a:xfrm>
            <a:off x="320040" y="305424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Doppelverneinung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1" name="Text 24"/>
          <p:cNvSpPr/>
          <p:nvPr/>
        </p:nvSpPr>
        <p:spPr>
          <a:xfrm>
            <a:off x="2148840" y="305424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I don't know nothing.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Text 25"/>
          <p:cNvSpPr/>
          <p:nvPr/>
        </p:nvSpPr>
        <p:spPr>
          <a:xfrm>
            <a:off x="4279320" y="305424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I don't know anything.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 26"/>
          <p:cNvSpPr/>
          <p:nvPr/>
        </p:nvSpPr>
        <p:spPr>
          <a:xfrm>
            <a:off x="6419160" y="305424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Nur EIN verneinendes Wort!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Shape 27"/>
          <p:cNvSpPr/>
          <p:nvPr/>
        </p:nvSpPr>
        <p:spPr>
          <a:xfrm>
            <a:off x="274320" y="3712320"/>
            <a:ext cx="8595000" cy="621360"/>
          </a:xfrm>
          <a:prstGeom prst="rect">
            <a:avLst/>
          </a:prstGeom>
          <a:solidFill>
            <a:srgbClr val="FFFFFF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5" name="Text 28"/>
          <p:cNvSpPr/>
          <p:nvPr/>
        </p:nvSpPr>
        <p:spPr>
          <a:xfrm>
            <a:off x="320040" y="371232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Komma + FANBOYS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6" name="Text 29"/>
          <p:cNvSpPr/>
          <p:nvPr/>
        </p:nvSpPr>
        <p:spPr>
          <a:xfrm>
            <a:off x="2148840" y="371232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She left but he stayed.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 30"/>
          <p:cNvSpPr/>
          <p:nvPr/>
        </p:nvSpPr>
        <p:spPr>
          <a:xfrm>
            <a:off x="4279320" y="371232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She left, but he stayed.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31"/>
          <p:cNvSpPr/>
          <p:nvPr/>
        </p:nvSpPr>
        <p:spPr>
          <a:xfrm>
            <a:off x="6419160" y="371232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Vor FANBOYS: Komma!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32"/>
          <p:cNvSpPr/>
          <p:nvPr/>
        </p:nvSpPr>
        <p:spPr>
          <a:xfrm>
            <a:off x="274320" y="4370760"/>
            <a:ext cx="8595000" cy="621360"/>
          </a:xfrm>
          <a:prstGeom prst="rect">
            <a:avLst/>
          </a:prstGeom>
          <a:solidFill>
            <a:srgbClr val="F4F3EE"/>
          </a:solidFill>
          <a:ln w="3175">
            <a:solidFill>
              <a:srgbClr val="D6D4C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 33"/>
          <p:cNvSpPr/>
          <p:nvPr/>
        </p:nvSpPr>
        <p:spPr>
          <a:xfrm>
            <a:off x="320040" y="4370760"/>
            <a:ext cx="178272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1A2B4A"/>
                </a:solidFill>
                <a:effectLst/>
                <a:uFillTx/>
                <a:latin typeface="Calibri"/>
                <a:ea typeface="Calibri"/>
              </a:rPr>
              <a:t>Kein Hilfsverb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 34"/>
          <p:cNvSpPr/>
          <p:nvPr/>
        </p:nvSpPr>
        <p:spPr>
          <a:xfrm>
            <a:off x="2148840" y="4370760"/>
            <a:ext cx="208440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C0391F"/>
                </a:solidFill>
                <a:effectLst/>
                <a:uFillTx/>
                <a:latin typeface="Calibri"/>
                <a:ea typeface="Calibri"/>
              </a:rPr>
              <a:t>Where you live?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 35"/>
          <p:cNvSpPr/>
          <p:nvPr/>
        </p:nvSpPr>
        <p:spPr>
          <a:xfrm>
            <a:off x="4279320" y="4370760"/>
            <a:ext cx="210276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0F7B6C"/>
                </a:solidFill>
                <a:effectLst/>
                <a:uFillTx/>
                <a:latin typeface="Calibri"/>
                <a:ea typeface="Calibri"/>
              </a:rPr>
              <a:t>Where do you live?</a:t>
            </a:r>
            <a:endParaRPr lang="de-DE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Text 36"/>
          <p:cNvSpPr/>
          <p:nvPr/>
        </p:nvSpPr>
        <p:spPr>
          <a:xfrm>
            <a:off x="6419160" y="4370760"/>
            <a:ext cx="2377080" cy="621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5076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4A4845"/>
                </a:solidFill>
                <a:effectLst/>
                <a:uFillTx/>
                <a:latin typeface="Calibri"/>
                <a:ea typeface="Calibri"/>
              </a:rPr>
              <a:t>Frage: Hilfsverb vor S stellen.</a:t>
            </a:r>
            <a:endParaRPr lang="de-DE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A2B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0"/>
          <p:cNvSpPr/>
          <p:nvPr/>
        </p:nvSpPr>
        <p:spPr>
          <a:xfrm>
            <a:off x="7863840" y="0"/>
            <a:ext cx="1279800" cy="5143320"/>
          </a:xfrm>
          <a:prstGeom prst="rect">
            <a:avLst/>
          </a:prstGeom>
          <a:solidFill>
            <a:srgbClr val="0E1830"/>
          </a:solidFill>
          <a:ln w="12700">
            <a:solidFill>
              <a:srgbClr val="0E183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5" name="Text 1"/>
          <p:cNvSpPr/>
          <p:nvPr/>
        </p:nvSpPr>
        <p:spPr>
          <a:xfrm>
            <a:off x="457200" y="228600"/>
            <a:ext cx="731484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Die 5 wichtigsten Regeln</a:t>
            </a:r>
            <a:endParaRPr lang="de-DE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6" name="Shape 2"/>
          <p:cNvSpPr/>
          <p:nvPr/>
        </p:nvSpPr>
        <p:spPr>
          <a:xfrm>
            <a:off x="457200" y="850320"/>
            <a:ext cx="2011320" cy="4536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720" rIns="90000" bIns="72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7" name="Shape 3"/>
          <p:cNvSpPr/>
          <p:nvPr/>
        </p:nvSpPr>
        <p:spPr>
          <a:xfrm>
            <a:off x="457200" y="1005840"/>
            <a:ext cx="456840" cy="456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8" name="Text 4"/>
          <p:cNvSpPr/>
          <p:nvPr/>
        </p:nvSpPr>
        <p:spPr>
          <a:xfrm>
            <a:off x="457200" y="1005840"/>
            <a:ext cx="456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01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9" name="Text 5"/>
          <p:cNvSpPr/>
          <p:nvPr/>
        </p:nvSpPr>
        <p:spPr>
          <a:xfrm>
            <a:off x="1051560" y="102420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 – V – O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6"/>
          <p:cNvSpPr/>
          <p:nvPr/>
        </p:nvSpPr>
        <p:spPr>
          <a:xfrm>
            <a:off x="1051560" y="128016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Reihenfolge ist fest: Subjekt → Verb → Objekt.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1" name="Shape 7"/>
          <p:cNvSpPr/>
          <p:nvPr/>
        </p:nvSpPr>
        <p:spPr>
          <a:xfrm>
            <a:off x="457200" y="1828800"/>
            <a:ext cx="456840" cy="456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8"/>
          <p:cNvSpPr/>
          <p:nvPr/>
        </p:nvSpPr>
        <p:spPr>
          <a:xfrm>
            <a:off x="457200" y="1828800"/>
            <a:ext cx="456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02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 9"/>
          <p:cNvSpPr/>
          <p:nvPr/>
        </p:nvSpPr>
        <p:spPr>
          <a:xfrm>
            <a:off x="1051560" y="184716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Adjektive vor dem Nomen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4" name="Text 10"/>
          <p:cNvSpPr/>
          <p:nvPr/>
        </p:nvSpPr>
        <p:spPr>
          <a:xfrm>
            <a:off x="1051560" y="210312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"a beautiful day" – nie "a day beautiful".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5" name="Shape 11"/>
          <p:cNvSpPr/>
          <p:nvPr/>
        </p:nvSpPr>
        <p:spPr>
          <a:xfrm>
            <a:off x="457200" y="2651760"/>
            <a:ext cx="456840" cy="456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12"/>
          <p:cNvSpPr/>
          <p:nvPr/>
        </p:nvSpPr>
        <p:spPr>
          <a:xfrm>
            <a:off x="457200" y="2651760"/>
            <a:ext cx="456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03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13"/>
          <p:cNvSpPr/>
          <p:nvPr/>
        </p:nvSpPr>
        <p:spPr>
          <a:xfrm>
            <a:off x="1051560" y="267012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Fragen: Hilfsverb vor S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8" name="Text 14"/>
          <p:cNvSpPr/>
          <p:nvPr/>
        </p:nvSpPr>
        <p:spPr>
          <a:xfrm>
            <a:off x="1051560" y="292608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Does she...? / Where do you...? / Did they...?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9" name="Shape 15"/>
          <p:cNvSpPr/>
          <p:nvPr/>
        </p:nvSpPr>
        <p:spPr>
          <a:xfrm>
            <a:off x="457200" y="3474720"/>
            <a:ext cx="456840" cy="456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0" name="Text 16"/>
          <p:cNvSpPr/>
          <p:nvPr/>
        </p:nvSpPr>
        <p:spPr>
          <a:xfrm>
            <a:off x="457200" y="3474720"/>
            <a:ext cx="456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04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1" name="Text 17"/>
          <p:cNvSpPr/>
          <p:nvPr/>
        </p:nvSpPr>
        <p:spPr>
          <a:xfrm>
            <a:off x="1051560" y="349308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Verneinung: not nach Aux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2" name="Text 18"/>
          <p:cNvSpPr/>
          <p:nvPr/>
        </p:nvSpPr>
        <p:spPr>
          <a:xfrm>
            <a:off x="1051560" y="374904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Kein Hilfsverb? → do/does/did + not. Keine Doppelverneinung!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3" name="Shape 19"/>
          <p:cNvSpPr/>
          <p:nvPr/>
        </p:nvSpPr>
        <p:spPr>
          <a:xfrm>
            <a:off x="457200" y="4297680"/>
            <a:ext cx="456840" cy="456840"/>
          </a:xfrm>
          <a:prstGeom prst="rect">
            <a:avLst/>
          </a:prstGeom>
          <a:solidFill>
            <a:srgbClr val="0F7B6C"/>
          </a:solidFill>
          <a:ln w="12700">
            <a:solidFill>
              <a:srgbClr val="0F7B6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de-DE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4" name="Text 20"/>
          <p:cNvSpPr/>
          <p:nvPr/>
        </p:nvSpPr>
        <p:spPr>
          <a:xfrm>
            <a:off x="457200" y="4297680"/>
            <a:ext cx="456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05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5" name="Text 21"/>
          <p:cNvSpPr/>
          <p:nvPr/>
        </p:nvSpPr>
        <p:spPr>
          <a:xfrm>
            <a:off x="1051560" y="431604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Satzarten &amp; Komplexitaet</a:t>
            </a:r>
            <a:endParaRPr lang="de-DE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6" name="Text 22"/>
          <p:cNvSpPr/>
          <p:nvPr/>
        </p:nvSpPr>
        <p:spPr>
          <a:xfrm>
            <a:off x="1051560" y="4572000"/>
            <a:ext cx="667476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CADCFC"/>
                </a:solidFill>
                <a:effectLst/>
                <a:uFillTx/>
                <a:latin typeface="Calibri"/>
                <a:ea typeface="Calibri"/>
              </a:rPr>
              <a:t>Simple / Compound (FANBOYS) / Complex (Nebensatz)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7" name="Text 23"/>
          <p:cNvSpPr/>
          <p:nvPr/>
        </p:nvSpPr>
        <p:spPr>
          <a:xfrm>
            <a:off x="457200" y="4773240"/>
            <a:ext cx="731484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667799"/>
                </a:solidFill>
                <a:effectLst/>
                <a:uFillTx/>
                <a:latin typeface="Calibri"/>
                <a:ea typeface="Calibri"/>
              </a:rPr>
              <a:t>Viel Erfolg bei der Praesentation!  ★</a:t>
            </a:r>
            <a:endParaRPr lang="de-DE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Application>LibreOffice/26.2.1.2$Windows_X86_64 LibreOffice_project/620$Build-2</Application>
  <AppVersion>15.0000</AppVersion>
  <Words>0</Words>
  <Paragraphs>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2026-05-21T05:42:35Z</dcterms:created>
  <dc:creator>PptxGenJS</dc:creator>
  <dc:description/>
  <dc:language>de-DE</dc:language>
  <cp:lastModifiedBy/>
  <dcterms:modified xsi:type="dcterms:W3CDTF">2026-05-21T07:56:46Z</dcterms:modified>
  <cp:revision>3</cp:revision>
  <dc:subject>PptxGenJS Presentation</dc:subject>
  <dc:title>Satzbau im Englischen – E2FS1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8</vt:i4>
  </property>
  <property fmtid="{D5CDD505-2E9C-101B-9397-08002B2CF9AE}" pid="3" name="PresentationFormat">
    <vt:lpwstr>On-screen Show (16:9)</vt:lpwstr>
  </property>
  <property fmtid="{D5CDD505-2E9C-101B-9397-08002B2CF9AE}" pid="4" name="Slides">
    <vt:i4>8</vt:i4>
  </property>
</Properties>
</file>